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50" r:id="rId1"/>
  </p:sldMasterIdLst>
  <p:notesMasterIdLst>
    <p:notesMasterId r:id="rId10"/>
  </p:notesMasterIdLst>
  <p:handoutMasterIdLst>
    <p:handoutMasterId r:id="rId11"/>
  </p:handoutMasterIdLst>
  <p:sldIdLst>
    <p:sldId id="568" r:id="rId2"/>
    <p:sldId id="569" r:id="rId3"/>
    <p:sldId id="570" r:id="rId4"/>
    <p:sldId id="571" r:id="rId5"/>
    <p:sldId id="576" r:id="rId6"/>
    <p:sldId id="577" r:id="rId7"/>
    <p:sldId id="578" r:id="rId8"/>
    <p:sldId id="585" r:id="rId9"/>
  </p:sldIdLst>
  <p:sldSz cx="9144000" cy="6858000" type="screen4x3"/>
  <p:notesSz cx="7315200" cy="96012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16F"/>
    <a:srgbClr val="002060"/>
    <a:srgbClr val="C1E0FF"/>
    <a:srgbClr val="0056AC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938D54-E921-A849-9CA3-B11A5354403A}" v="6" dt="2023-01-26T18:17:51.047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5" autoAdjust="0"/>
    <p:restoredTop sz="95918" autoAdjust="0"/>
  </p:normalViewPr>
  <p:slideViewPr>
    <p:cSldViewPr snapToGrid="0">
      <p:cViewPr varScale="1">
        <p:scale>
          <a:sx n="123" d="100"/>
          <a:sy n="123" d="100"/>
        </p:scale>
        <p:origin x="1488" y="176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804" y="13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Clark" userId="8386f11d-aac6-4cfc-9b3b-2b64aed7b16f" providerId="ADAL" clId="{65938D54-E921-A849-9CA3-B11A5354403A}"/>
    <pc:docChg chg="modSld">
      <pc:chgData name="Kyle Clark" userId="8386f11d-aac6-4cfc-9b3b-2b64aed7b16f" providerId="ADAL" clId="{65938D54-E921-A849-9CA3-B11A5354403A}" dt="2023-01-26T18:19:24.583" v="10" actId="20577"/>
      <pc:docMkLst>
        <pc:docMk/>
      </pc:docMkLst>
      <pc:sldChg chg="modSp">
        <pc:chgData name="Kyle Clark" userId="8386f11d-aac6-4cfc-9b3b-2b64aed7b16f" providerId="ADAL" clId="{65938D54-E921-A849-9CA3-B11A5354403A}" dt="2023-01-26T18:17:51.047" v="5" actId="6549"/>
        <pc:sldMkLst>
          <pc:docMk/>
          <pc:sldMk cId="1002401808" sldId="569"/>
        </pc:sldMkLst>
        <pc:spChg chg="mod">
          <ac:chgData name="Kyle Clark" userId="8386f11d-aac6-4cfc-9b3b-2b64aed7b16f" providerId="ADAL" clId="{65938D54-E921-A849-9CA3-B11A5354403A}" dt="2023-01-26T18:17:51.047" v="5" actId="6549"/>
          <ac:spMkLst>
            <pc:docMk/>
            <pc:sldMk cId="1002401808" sldId="569"/>
            <ac:spMk id="5" creationId="{00000000-0000-0000-0000-000000000000}"/>
          </ac:spMkLst>
        </pc:spChg>
      </pc:sldChg>
      <pc:sldChg chg="modSp mod">
        <pc:chgData name="Kyle Clark" userId="8386f11d-aac6-4cfc-9b3b-2b64aed7b16f" providerId="ADAL" clId="{65938D54-E921-A849-9CA3-B11A5354403A}" dt="2023-01-26T18:19:24.583" v="10" actId="20577"/>
        <pc:sldMkLst>
          <pc:docMk/>
          <pc:sldMk cId="2277933937" sldId="570"/>
        </pc:sldMkLst>
        <pc:spChg chg="mod">
          <ac:chgData name="Kyle Clark" userId="8386f11d-aac6-4cfc-9b3b-2b64aed7b16f" providerId="ADAL" clId="{65938D54-E921-A849-9CA3-B11A5354403A}" dt="2023-01-26T18:19:24.583" v="10" actId="20577"/>
          <ac:spMkLst>
            <pc:docMk/>
            <pc:sldMk cId="2277933937" sldId="570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173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CBC982F-AA4E-4E17-9BE3-FCD2E928B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900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5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defTabSz="966432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dirty="0"/>
              <a:t>Drug Recognition Expert 7-Day School</a:t>
            </a:r>
          </a:p>
          <a:p>
            <a:pPr algn="ctr">
              <a:defRPr/>
            </a:pPr>
            <a:r>
              <a:rPr lang="en-US" dirty="0"/>
              <a:t>Introduction and Overview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Session 1</a:t>
            </a:r>
          </a:p>
          <a:p>
            <a:pPr>
              <a:defRPr/>
            </a:pPr>
            <a:r>
              <a:rPr lang="en-US" dirty="0"/>
              <a:t>Page </a:t>
            </a:r>
            <a:fld id="{5A44A6A0-AF83-4D8A-9E0F-871DE4311F47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40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"/>
          </p:nvPr>
        </p:nvSpPr>
        <p:spPr>
          <a:xfrm>
            <a:off x="0" y="9160489"/>
            <a:ext cx="1755648" cy="377752"/>
          </a:xfrm>
          <a:prstGeom prst="rect">
            <a:avLst/>
          </a:prstGeom>
        </p:spPr>
        <p:txBody>
          <a:bodyPr vert="horz" lIns="95747" tIns="47873" rIns="95747" bIns="47873" rtlCol="0" anchor="t"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/>
              <a:t>Revised:</a:t>
            </a:r>
          </a:p>
          <a:p>
            <a:pPr algn="l"/>
            <a:r>
              <a:rPr lang="en-US" dirty="0"/>
              <a:t>02/2018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6116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5886" y="3116455"/>
            <a:ext cx="6501008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en-US" b="1" i="1" baseline="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678492"/>
              </p:ext>
            </p:extLst>
          </p:nvPr>
        </p:nvGraphicFramePr>
        <p:xfrm>
          <a:off x="250521" y="4651340"/>
          <a:ext cx="6864262" cy="4306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9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457">
                  <a:extLst>
                    <a:ext uri="{9D8B030D-6E8A-4147-A177-3AD203B41FA5}">
                      <a16:colId xmlns:a16="http://schemas.microsoft.com/office/drawing/2014/main" val="1643617698"/>
                    </a:ext>
                  </a:extLst>
                </a:gridCol>
                <a:gridCol w="688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3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3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67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1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1384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MAJOR</a:t>
                      </a:r>
                    </a:p>
                    <a:p>
                      <a:pPr algn="ctr"/>
                      <a:r>
                        <a:rPr lang="en-US" sz="1200" b="1" dirty="0"/>
                        <a:t>INDICATORS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POSS</a:t>
                      </a:r>
                    </a:p>
                    <a:p>
                      <a:pPr algn="ctr"/>
                      <a:r>
                        <a:rPr lang="en-US" sz="1200" b="1" dirty="0"/>
                        <a:t>EFFECTS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CNS </a:t>
                      </a:r>
                    </a:p>
                    <a:p>
                      <a:pPr algn="ctr"/>
                      <a:r>
                        <a:rPr lang="en-US" sz="1200" b="1" dirty="0"/>
                        <a:t>DEPRESS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CNS </a:t>
                      </a:r>
                    </a:p>
                    <a:p>
                      <a:pPr algn="ctr"/>
                      <a:r>
                        <a:rPr lang="en-US" sz="1200" b="1" dirty="0"/>
                        <a:t>STIM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HALLUC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DISS</a:t>
                      </a:r>
                    </a:p>
                    <a:p>
                      <a:pPr algn="ctr"/>
                      <a:r>
                        <a:rPr lang="en-US" sz="1200" b="1" dirty="0"/>
                        <a:t>ANESTHETIC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NARC </a:t>
                      </a:r>
                    </a:p>
                    <a:p>
                      <a:pPr algn="ctr"/>
                      <a:r>
                        <a:rPr lang="en-US" sz="1200" b="1" dirty="0"/>
                        <a:t>ANALGESIC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INHALANT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CANNABIS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HGN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VGN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LOC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PUPIL SIZE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3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REACTION TO LIGHT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PULSE RATE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3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BLOO</a:t>
                      </a:r>
                      <a:r>
                        <a:rPr lang="en-US" sz="1200" b="1" baseline="0" dirty="0"/>
                        <a:t>D PRESSURE</a:t>
                      </a:r>
                      <a:endParaRPr lang="en-US" sz="1200" b="1" dirty="0"/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384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BODY</a:t>
                      </a:r>
                    </a:p>
                    <a:p>
                      <a:pPr algn="ctr"/>
                      <a:r>
                        <a:rPr lang="en-US" sz="1200" b="1" dirty="0"/>
                        <a:t>TEMPERATURE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23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MUSCLE TONE</a:t>
                      </a:r>
                    </a:p>
                  </a:txBody>
                  <a:tcPr marL="19507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9507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1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7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5886" y="3116455"/>
            <a:ext cx="649917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2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74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8412" y="3116455"/>
            <a:ext cx="6486644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b="1" i="1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3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34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0938" y="3116455"/>
            <a:ext cx="6474118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4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5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5886" y="3116455"/>
            <a:ext cx="649917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5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145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25886" y="3116455"/>
            <a:ext cx="649917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6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35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471488"/>
            <a:ext cx="3308350" cy="2481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38412" y="3116455"/>
            <a:ext cx="6486644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7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9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13360" y="3116455"/>
            <a:ext cx="6511696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algn="l">
              <a:defRPr/>
            </a:pPr>
            <a:r>
              <a:rPr lang="en-US"/>
              <a:t>Revised</a:t>
            </a:r>
          </a:p>
          <a:p>
            <a:pPr algn="l"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Drug Recognition Expert 7-Day School</a:t>
            </a:r>
          </a:p>
          <a:p>
            <a:pPr>
              <a:defRPr/>
            </a:pPr>
            <a:r>
              <a:rPr lang="en-US"/>
              <a:t>Overview of Signs and Symptoms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22</a:t>
            </a:r>
          </a:p>
          <a:p>
            <a:pPr>
              <a:defRPr/>
            </a:pPr>
            <a:r>
              <a:rPr lang="en-US"/>
              <a:t>Page </a:t>
            </a:r>
            <a:fld id="{101BE019-55B5-4A57-85F8-5DD3E7F42520}" type="slidenum">
              <a:rPr lang="en-US" smtClean="0"/>
              <a:pPr>
                <a:defRPr/>
              </a:pPr>
              <a:t>8</a:t>
            </a:fld>
            <a:r>
              <a:rPr lang="en-US"/>
              <a:t> of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4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51" y="1862153"/>
            <a:ext cx="4872624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511" y="3856409"/>
            <a:ext cx="4869923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56E2657-6E74-4A22-8C28-A8E0FE4F65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73688" y="863600"/>
            <a:ext cx="3381375" cy="47355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0C290B-620B-438F-A69E-3237A2D0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723" y="5505018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C0653-83B5-493E-B36C-08E78B9D19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7" y="5729128"/>
            <a:ext cx="1136643" cy="759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94E47-CF5A-4529-9852-AFA765115E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353" y="5913755"/>
            <a:ext cx="1658382" cy="39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8AB4B-8C3C-40B1-B2E1-8B326641C7E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794327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50" y="1862153"/>
            <a:ext cx="8536487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511" y="3856409"/>
            <a:ext cx="8534126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0C290B-620B-438F-A69E-3237A2D0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17" y="5416873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C0653-83B5-493E-B36C-08E78B9D19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821" y="5640983"/>
            <a:ext cx="1136643" cy="759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94E47-CF5A-4529-9852-AFA765115E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47" y="5825610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575336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8434" y="2062570"/>
            <a:ext cx="4872624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0794" y="4056826"/>
            <a:ext cx="4869923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56E2657-6E74-4A22-8C28-A8E0FE4F65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9665" y="921000"/>
            <a:ext cx="3381375" cy="47355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590C290B-620B-438F-A69E-3237A2D09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613" y="5292076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0C0653-83B5-493E-B36C-08E78B9D19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117" y="5516186"/>
            <a:ext cx="1136643" cy="759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4994E47-CF5A-4529-9852-AFA765115E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243" y="5700813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770128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1-</a:t>
            </a:r>
            <a:fld id="{1A9123A3-0271-4B8A-88D5-27E5ED042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None/>
              <a:defRPr/>
            </a:lvl1pPr>
            <a:lvl2pPr marL="201168" indent="0">
              <a:buNone/>
              <a:defRPr/>
            </a:lvl2pPr>
            <a:lvl3pPr marL="384048" indent="0">
              <a:buNone/>
              <a:defRPr/>
            </a:lvl3pPr>
            <a:lvl4pPr marL="566928" indent="0">
              <a:buNone/>
              <a:defRPr/>
            </a:lvl4pPr>
            <a:lvl5pPr marL="749808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31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C12D4F4-8E4C-42F9-932B-9E81ADC6F5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50" y="1862153"/>
            <a:ext cx="8536487" cy="1863748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000" spc="-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5511" y="3856409"/>
            <a:ext cx="8534126" cy="75486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b="1" cap="none" spc="200" baseline="0">
                <a:solidFill>
                  <a:schemeClr val="accent3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9676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8076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76400"/>
            <a:ext cx="3810000" cy="2662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76400"/>
            <a:ext cx="3810000" cy="2662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63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572000"/>
          </a:xfrm>
          <a:prstGeom prst="rect">
            <a:avLst/>
          </a:prstGeom>
        </p:spPr>
        <p:txBody>
          <a:bodyPr/>
          <a:lstStyle>
            <a:lvl1pPr marL="290513" indent="-290513">
              <a:defRPr sz="2600" b="0"/>
            </a:lvl1pPr>
            <a:lvl2pPr>
              <a:defRPr sz="2400" b="0"/>
            </a:lvl2pPr>
            <a:lvl3pPr>
              <a:defRPr sz="2200" b="0"/>
            </a:lvl3pPr>
            <a:lvl4pPr>
              <a:defRPr b="0"/>
            </a:lvl4pPr>
            <a:lvl5pPr>
              <a:defRPr sz="18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16-</a:t>
            </a:r>
            <a:fld id="{48490D8A-E447-4798-A1E7-B7F7E94DB0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422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4480"/>
            <a:ext cx="82296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83782"/>
            <a:ext cx="1708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spc="300">
                <a:solidFill>
                  <a:srgbClr val="FFFFFF"/>
                </a:solidFill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DA88165B-7D3D-4EA8-A6DB-F48E3CEFC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0293CF-47CF-4360-A4CF-A4A8D772425E}"/>
              </a:ext>
            </a:extLst>
          </p:cNvPr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B5515-6603-4FF6-880A-DBCE1D8D5483}"/>
              </a:ext>
            </a:extLst>
          </p:cNvPr>
          <p:cNvSpPr txBox="1"/>
          <p:nvPr/>
        </p:nvSpPr>
        <p:spPr>
          <a:xfrm>
            <a:off x="72991" y="28991"/>
            <a:ext cx="8337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pc="300" dirty="0">
                <a:solidFill>
                  <a:schemeClr val="bg1"/>
                </a:solidFill>
                <a:latin typeface="Arial Narrow" panose="020B0606020202030204" pitchFamily="34" charset="0"/>
              </a:rPr>
              <a:t>Session 22: Overview of Signs and Symptoms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6665B67-E349-4B33-8920-891BD60CF59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B025A2-6565-48F6-AC3E-BA7323E4550E}"/>
              </a:ext>
            </a:extLst>
          </p:cNvPr>
          <p:cNvSpPr txBox="1"/>
          <p:nvPr userDrawn="1"/>
        </p:nvSpPr>
        <p:spPr>
          <a:xfrm>
            <a:off x="0" y="6515325"/>
            <a:ext cx="1708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DRE</a:t>
            </a:r>
          </a:p>
        </p:txBody>
      </p:sp>
    </p:spTree>
    <p:custDataLst>
      <p:tags r:id="rId11"/>
    </p:custDataLst>
    <p:extLst>
      <p:ext uri="{BB962C8B-B14F-4D97-AF65-F5344CB8AC3E}">
        <p14:creationId xmlns:p14="http://schemas.microsoft.com/office/powerpoint/2010/main" val="2532746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52" r:id="rId2"/>
    <p:sldLayoutId id="2147484353" r:id="rId3"/>
    <p:sldLayoutId id="2147484354" r:id="rId4"/>
    <p:sldLayoutId id="2147484355" r:id="rId5"/>
    <p:sldLayoutId id="2147484357" r:id="rId6"/>
    <p:sldLayoutId id="2147484358" r:id="rId7"/>
    <p:sldLayoutId id="2147484360" r:id="rId8"/>
    <p:sldLayoutId id="2147484361" r:id="rId9"/>
  </p:sldLayoutIdLst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6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•"/>
        <a:defRPr sz="26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Arial" panose="020B0604020202020204" pitchFamily="34" charset="0"/>
        <a:buChar char="–"/>
        <a:defRPr sz="26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Wingdings 2" panose="05020102010507070707" pitchFamily="18" charset="2"/>
        <a:buChar char="P"/>
        <a:defRPr sz="26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6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6" Type="http://schemas.openxmlformats.org/officeDocument/2006/relationships/image" Target="../media/image8.jpeg"/><Relationship Id="rId5" Type="http://schemas.openxmlformats.org/officeDocument/2006/relationships/image" Target="../media/image13.jpg"/><Relationship Id="rId4" Type="http://schemas.openxmlformats.org/officeDocument/2006/relationships/image" Target="../media/image7.jp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1244600" y="1838421"/>
            <a:ext cx="355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pPr algn="r"/>
            <a:r>
              <a:rPr lang="en-US" altLang="en-US" kern="0" dirty="0"/>
              <a:t>Session 22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68275" y="2838450"/>
            <a:ext cx="4718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3200" b="1" dirty="0">
                <a:solidFill>
                  <a:schemeClr val="accent3"/>
                </a:solidFill>
                <a:latin typeface="+mj-lt"/>
                <a:cs typeface="+mn-cs"/>
              </a:rPr>
              <a:t>Overview of </a:t>
            </a:r>
            <a:br>
              <a:rPr lang="en-US" sz="3200" b="1" dirty="0">
                <a:solidFill>
                  <a:schemeClr val="accent3"/>
                </a:solidFill>
                <a:latin typeface="+mj-lt"/>
                <a:cs typeface="+mn-cs"/>
              </a:rPr>
            </a:br>
            <a:r>
              <a:rPr lang="en-US" sz="3200" b="1" dirty="0">
                <a:solidFill>
                  <a:schemeClr val="accent3"/>
                </a:solidFill>
                <a:latin typeface="+mj-lt"/>
                <a:cs typeface="+mn-cs"/>
              </a:rPr>
              <a:t>Signs and Symptoms</a:t>
            </a:r>
          </a:p>
        </p:txBody>
      </p:sp>
      <p:pic>
        <p:nvPicPr>
          <p:cNvPr id="7" name="Picture 4" descr="bala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8" t="4601" r="31000" b="3799"/>
          <a:stretch>
            <a:fillRect/>
          </a:stretch>
        </p:blipFill>
        <p:spPr bwMode="auto">
          <a:xfrm>
            <a:off x="5276850" y="1119188"/>
            <a:ext cx="2376488" cy="425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2FAACD24-8C5E-4E5F-8BB7-C08101A07337}"/>
              </a:ext>
            </a:extLst>
          </p:cNvPr>
          <p:cNvGrpSpPr/>
          <p:nvPr/>
        </p:nvGrpSpPr>
        <p:grpSpPr>
          <a:xfrm>
            <a:off x="2461085" y="5380755"/>
            <a:ext cx="4221830" cy="1066909"/>
            <a:chOff x="4826437" y="5380755"/>
            <a:chExt cx="4221830" cy="1066909"/>
          </a:xfrm>
        </p:grpSpPr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ABA4DB25-8482-41F8-BBEE-C19803CB66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6212" y="5380755"/>
              <a:ext cx="1109027" cy="10669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6399505-7998-4FF1-A55F-B458407F7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1624" y="5534582"/>
              <a:ext cx="1136643" cy="759254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6B387A36-2160-4F0D-82C9-21D329AB021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26437" y="5685609"/>
              <a:ext cx="1143390" cy="4572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76704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3088" lvl="1" indent="-373063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Describe possible effects that may be observed in each indicator of drug impairment</a:t>
            </a:r>
          </a:p>
          <a:p>
            <a:pPr marL="573088" lvl="1" indent="-373063">
              <a:lnSpc>
                <a:spcPct val="100000"/>
              </a:lnSpc>
              <a:spcAft>
                <a:spcPts val="1200"/>
              </a:spcAft>
            </a:pPr>
            <a:r>
              <a:rPr lang="en-US" altLang="en-US" dirty="0"/>
              <a:t>Identify effects most likely to be observed with subjects under the influence of each drug category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z="1400" b="0" dirty="0"/>
              <a:t>22-</a:t>
            </a:r>
            <a:fld id="{02602D1E-541A-44AB-B63B-5D4258D902A3}" type="slidenum">
              <a:rPr lang="en-US" sz="1400" b="0" smtClean="0"/>
              <a:pPr/>
              <a:t>2</a:t>
            </a:fld>
            <a:endParaRPr lang="en-US" sz="1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40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128015" y="478300"/>
            <a:ext cx="8841359" cy="1195754"/>
          </a:xfrm>
        </p:spPr>
        <p:txBody>
          <a:bodyPr/>
          <a:lstStyle/>
          <a:p>
            <a:r>
              <a:rPr lang="en-US" altLang="en-US" dirty="0">
                <a:ea typeface="Calibri" pitchFamily="34" charset="0"/>
                <a:cs typeface="Arial" charset="0"/>
              </a:rPr>
              <a:t>Major Indicators of </a:t>
            </a:r>
            <a:br>
              <a:rPr lang="en-US" altLang="en-US" sz="2600" b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</a:br>
            <a:r>
              <a:rPr lang="en-US" altLang="en-US" dirty="0">
                <a:ea typeface="Calibri" pitchFamily="34" charset="0"/>
                <a:cs typeface="Arial" charset="0"/>
              </a:rPr>
              <a:t>Drug Impairment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F394B6-BFC1-417F-BCB3-A247DB39D6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4" y="1856609"/>
            <a:ext cx="2703304" cy="1793722"/>
          </a:xfrm>
          <a:prstGeom prst="rect">
            <a:avLst/>
          </a:prstGeom>
        </p:spPr>
      </p:pic>
      <p:pic>
        <p:nvPicPr>
          <p:cNvPr id="4" name="Picture 2" descr="C:\Users\Pam.Mccaskill\AppData\Local\Microsoft\Windows\Temporary Internet Files\Content.IE5\U41L2X2S\crosseyed[1].jpg">
            <a:extLst>
              <a:ext uri="{FF2B5EF4-FFF2-40B4-BE49-F238E27FC236}">
                <a16:creationId xmlns:a16="http://schemas.microsoft.com/office/drawing/2014/main" id="{7DCD708E-762C-4333-BA20-A413DCAB0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08" y="4136988"/>
            <a:ext cx="1900663" cy="206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Pam.Mccaskill\AppData\Local\Microsoft\Windows\Temporary Internet Files\Content.IE5\O9W0042Y\TCM_diagnosis[1].jpg">
            <a:extLst>
              <a:ext uri="{FF2B5EF4-FFF2-40B4-BE49-F238E27FC236}">
                <a16:creationId xmlns:a16="http://schemas.microsoft.com/office/drawing/2014/main" id="{6775F998-B9FF-458F-915C-7D6CC6DE1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555" y="2940498"/>
            <a:ext cx="1892887" cy="14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Pam.Mccaskill\AppData\Local\Microsoft\Windows\Temporary Internet Files\Content.IE5\F2DFTLSH\hoher-blutdruck-gesunde-ernährung-diät[1].jpg">
            <a:extLst>
              <a:ext uri="{FF2B5EF4-FFF2-40B4-BE49-F238E27FC236}">
                <a16:creationId xmlns:a16="http://schemas.microsoft.com/office/drawing/2014/main" id="{C94A9CA3-DB87-4546-82FE-B997EBFB5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913" y="1600320"/>
            <a:ext cx="2813146" cy="188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Pam.Mccaskill\AppData\Local\Microsoft\Windows\Temporary Internet Files\Content.IE5\8C2SNN6R\taking-temperature[1].jpg">
            <a:extLst>
              <a:ext uri="{FF2B5EF4-FFF2-40B4-BE49-F238E27FC236}">
                <a16:creationId xmlns:a16="http://schemas.microsoft.com/office/drawing/2014/main" id="{97D9F55E-A6C4-4297-B881-D05CE52BF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310" y="4136988"/>
            <a:ext cx="2217982" cy="148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s://lh3.googleusercontent.com/sFy2D9NgtofZlapndbMTSdJgyvCwoMxdKAOBFrIzaHnjN0uN0NZ0Ya4KYVqrs1IfxH57M42H99kcWDAbSpGLQyVQqRXUeCCuKDYYuGeilIt0HCvveVn1nnu4-JhS0RlDPA">
            <a:extLst>
              <a:ext uri="{FF2B5EF4-FFF2-40B4-BE49-F238E27FC236}">
                <a16:creationId xmlns:a16="http://schemas.microsoft.com/office/drawing/2014/main" id="{44AAEA44-F62C-4851-A33C-025C9AAA6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26" y="4877141"/>
            <a:ext cx="2813147" cy="148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b="0" dirty="0"/>
              <a:t>22-</a:t>
            </a:r>
            <a:fld id="{02602D1E-541A-44AB-B63B-5D4258D902A3}" type="slidenum">
              <a:rPr lang="en-US" sz="1400" b="0" smtClean="0"/>
              <a:pPr>
                <a:defRPr/>
              </a:pPr>
              <a:t>3</a:t>
            </a:fld>
            <a:endParaRPr lang="en-US" sz="1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793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06185" y="533399"/>
            <a:ext cx="8196944" cy="1144429"/>
          </a:xfrm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r>
              <a:rPr lang="en-US" altLang="en-US" dirty="0">
                <a:ea typeface="Calibri" pitchFamily="34" charset="0"/>
                <a:cs typeface="Arial" charset="0"/>
              </a:rPr>
              <a:t>Eye Signs</a:t>
            </a:r>
            <a:br>
              <a:rPr lang="en-US" altLang="en-US" dirty="0">
                <a:ea typeface="Calibri" pitchFamily="34" charset="0"/>
                <a:cs typeface="Arial" charset="0"/>
              </a:rPr>
            </a:b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61" y="1574005"/>
            <a:ext cx="3101258" cy="205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813" y="1587072"/>
            <a:ext cx="2726278" cy="2044709"/>
          </a:xfrm>
          <a:prstGeom prst="rect">
            <a:avLst/>
          </a:prstGeom>
        </p:spPr>
      </p:pic>
      <p:pic>
        <p:nvPicPr>
          <p:cNvPr id="9" name="Picture 2" descr="C:\Users\Pam.Mccaskill\AppData\Local\Microsoft\Windows\Temporary Internet Files\Content.IE5\U41L2X2S\crosseyed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785" y="1587072"/>
            <a:ext cx="1900663" cy="206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Pam.Mccaskill\AppData\Local\Microsoft\Windows\Temporary Internet Files\Content.IE5\MZV7RO0R\4615010050_501cd07bcc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1" y="3760713"/>
            <a:ext cx="2358243" cy="231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Pam.Mccaskill\AppData\Local\Microsoft\Windows\Temporary Internet Files\Content.IE5\F2DFTLSH\DSC_233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796" y="3770192"/>
            <a:ext cx="3460652" cy="2292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Pam.Mccaskill\AppData\Local\Microsoft\Windows\Temporary Internet Files\Content.IE5\F2DFTLSH\300px-Mydriase_prononcée_2006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38" y="4072692"/>
            <a:ext cx="2376224" cy="168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b="0" dirty="0"/>
              <a:t>22-</a:t>
            </a:r>
            <a:fld id="{02602D1E-541A-44AB-B63B-5D4258D902A3}" type="slidenum">
              <a:rPr lang="en-US" sz="1400" b="0" smtClean="0"/>
              <a:pPr>
                <a:defRPr/>
              </a:pPr>
              <a:t>4</a:t>
            </a:fld>
            <a:endParaRPr lang="en-US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254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10838" y="533399"/>
            <a:ext cx="8237539" cy="1228173"/>
          </a:xfrm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r>
              <a:rPr lang="en-US" altLang="en-US" dirty="0">
                <a:ea typeface="Calibri" pitchFamily="34" charset="0"/>
                <a:cs typeface="Arial" charset="0"/>
              </a:rPr>
              <a:t>Vital Signs</a:t>
            </a:r>
            <a:br>
              <a:rPr lang="en-US" altLang="en-US" dirty="0">
                <a:ea typeface="Calibri" pitchFamily="34" charset="0"/>
                <a:cs typeface="Arial" charset="0"/>
              </a:rPr>
            </a:br>
            <a:endParaRPr lang="en-US" alt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"/>
          </p:nvPr>
        </p:nvSpPr>
        <p:spPr>
          <a:xfrm>
            <a:off x="410838" y="1807165"/>
            <a:ext cx="8237539" cy="3160123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b="1" dirty="0">
                <a:ea typeface="Calibri" pitchFamily="34" charset="0"/>
                <a:cs typeface="Arial" charset="0"/>
              </a:rPr>
              <a:t>Pulse Rate, or Blood Pressure, or Body Temperature could be:</a:t>
            </a:r>
          </a:p>
          <a:p>
            <a:pPr marL="514350" indent="-285750"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>
                <a:ea typeface="Calibri" pitchFamily="34" charset="0"/>
                <a:cs typeface="Arial" charset="0"/>
              </a:rPr>
              <a:t>Normal</a:t>
            </a:r>
          </a:p>
          <a:p>
            <a:pPr marL="514350" indent="-285750"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>
                <a:ea typeface="Calibri" pitchFamily="34" charset="0"/>
                <a:cs typeface="Arial" charset="0"/>
              </a:rPr>
              <a:t>Up</a:t>
            </a:r>
          </a:p>
          <a:p>
            <a:pPr marL="514350" indent="-285750">
              <a:spcBef>
                <a:spcPts val="1200"/>
              </a:spcBef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>
                <a:ea typeface="Calibri" pitchFamily="34" charset="0"/>
                <a:cs typeface="Arial" charset="0"/>
              </a:rPr>
              <a:t>Down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rgbClr val="002060"/>
              </a:solidFill>
              <a:ea typeface="Calibri" pitchFamily="34" charset="0"/>
              <a:cs typeface="Arial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Pam.Mccaskill\AppData\Local\Microsoft\Windows\Temporary Internet Files\Content.IE5\O9W0042Y\TCM_diagnosis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71" y="2919632"/>
            <a:ext cx="1892887" cy="14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am.Mccaskill\AppData\Local\Microsoft\Windows\Temporary Internet Files\Content.IE5\F2DFTLSH\hoher-blutdruck-gesunde-ernährung-diät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805" y="3398902"/>
            <a:ext cx="2813146" cy="1880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Pam.Mccaskill\AppData\Local\Microsoft\Windows\Temporary Internet Files\Content.IE5\8C2SNN6R\taking-temperatur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971" y="4851062"/>
            <a:ext cx="1840206" cy="122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b="0" dirty="0"/>
              <a:t>22-</a:t>
            </a:r>
            <a:fld id="{02602D1E-541A-44AB-B63B-5D4258D902A3}" type="slidenum">
              <a:rPr lang="en-US" sz="1400" b="0" smtClean="0"/>
              <a:pPr>
                <a:defRPr/>
              </a:pPr>
              <a:t>5</a:t>
            </a:fld>
            <a:endParaRPr lang="en-US" sz="1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09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78302" y="533399"/>
            <a:ext cx="8167780" cy="1224475"/>
          </a:xfrm>
        </p:spPr>
        <p:txBody>
          <a:bodyPr>
            <a:normAutofit fontScale="90000"/>
          </a:bodyPr>
          <a:lstStyle/>
          <a:p>
            <a:br>
              <a:rPr lang="en-US" altLang="en-US" dirty="0"/>
            </a:br>
            <a:r>
              <a:rPr lang="en-US" altLang="en-US" dirty="0">
                <a:ea typeface="Calibri" pitchFamily="34" charset="0"/>
                <a:cs typeface="Arial" charset="0"/>
              </a:rPr>
              <a:t>Muscle Tone</a:t>
            </a:r>
            <a:br>
              <a:rPr lang="en-US" altLang="en-US" dirty="0">
                <a:ea typeface="Calibri" pitchFamily="34" charset="0"/>
                <a:cs typeface="Arial" charset="0"/>
              </a:rPr>
            </a:br>
            <a:endParaRPr lang="en-US" alt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sz="quarter" idx="1"/>
          </p:nvPr>
        </p:nvSpPr>
        <p:spPr>
          <a:xfrm>
            <a:off x="478302" y="1809107"/>
            <a:ext cx="8167780" cy="3041027"/>
          </a:xfrm>
        </p:spPr>
        <p:txBody>
          <a:bodyPr/>
          <a:lstStyle/>
          <a:p>
            <a:pPr marL="514350" indent="-285750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>
                <a:ea typeface="Calibri" pitchFamily="34" charset="0"/>
                <a:cs typeface="Arial" charset="0"/>
              </a:rPr>
              <a:t>Normal</a:t>
            </a:r>
          </a:p>
          <a:p>
            <a:pPr marL="514350" indent="-285750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>
                <a:ea typeface="Calibri" pitchFamily="34" charset="0"/>
                <a:cs typeface="Arial" charset="0"/>
              </a:rPr>
              <a:t>Flaccid</a:t>
            </a:r>
          </a:p>
          <a:p>
            <a:pPr marL="514350" indent="-285750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dirty="0">
                <a:ea typeface="Calibri" pitchFamily="34" charset="0"/>
                <a:cs typeface="Arial" charset="0"/>
              </a:rPr>
              <a:t>Rigid</a:t>
            </a:r>
          </a:p>
        </p:txBody>
      </p:sp>
      <p:pic>
        <p:nvPicPr>
          <p:cNvPr id="1026" name="Picture 2" descr="https://lh3.googleusercontent.com/sFy2D9NgtofZlapndbMTSdJgyvCwoMxdKAOBFrIzaHnjN0uN0NZ0Ya4KYVqrs1IfxH57M42H99kcWDAbSpGLQyVQqRXUeCCuKDYYuGeilIt0HCvveVn1nnu4-JhS0RlDP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75" y="2877816"/>
            <a:ext cx="47244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b="0" dirty="0"/>
              <a:t>22-</a:t>
            </a:r>
            <a:fld id="{02602D1E-541A-44AB-B63B-5D4258D902A3}" type="slidenum">
              <a:rPr lang="en-US" sz="1400" b="0" smtClean="0"/>
              <a:pPr>
                <a:defRPr/>
              </a:pPr>
              <a:t>6</a:t>
            </a:fld>
            <a:endParaRPr lang="en-US" sz="1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2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D6CB69E-3F51-4F60-BCC2-F4350D2E5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69524"/>
              </p:ext>
            </p:extLst>
          </p:nvPr>
        </p:nvGraphicFramePr>
        <p:xfrm>
          <a:off x="265078" y="507313"/>
          <a:ext cx="8613843" cy="583355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6504">
                  <a:extLst>
                    <a:ext uri="{9D8B030D-6E8A-4147-A177-3AD203B41FA5}">
                      <a16:colId xmlns:a16="http://schemas.microsoft.com/office/drawing/2014/main" val="1890493118"/>
                    </a:ext>
                  </a:extLst>
                </a:gridCol>
                <a:gridCol w="980318">
                  <a:extLst>
                    <a:ext uri="{9D8B030D-6E8A-4147-A177-3AD203B41FA5}">
                      <a16:colId xmlns:a16="http://schemas.microsoft.com/office/drawing/2014/main" val="1224866479"/>
                    </a:ext>
                  </a:extLst>
                </a:gridCol>
                <a:gridCol w="795901">
                  <a:extLst>
                    <a:ext uri="{9D8B030D-6E8A-4147-A177-3AD203B41FA5}">
                      <a16:colId xmlns:a16="http://schemas.microsoft.com/office/drawing/2014/main" val="3264199174"/>
                    </a:ext>
                  </a:extLst>
                </a:gridCol>
                <a:gridCol w="854138">
                  <a:extLst>
                    <a:ext uri="{9D8B030D-6E8A-4147-A177-3AD203B41FA5}">
                      <a16:colId xmlns:a16="http://schemas.microsoft.com/office/drawing/2014/main" val="400566338"/>
                    </a:ext>
                  </a:extLst>
                </a:gridCol>
                <a:gridCol w="1232677">
                  <a:extLst>
                    <a:ext uri="{9D8B030D-6E8A-4147-A177-3AD203B41FA5}">
                      <a16:colId xmlns:a16="http://schemas.microsoft.com/office/drawing/2014/main" val="1034102747"/>
                    </a:ext>
                  </a:extLst>
                </a:gridCol>
                <a:gridCol w="1213264">
                  <a:extLst>
                    <a:ext uri="{9D8B030D-6E8A-4147-A177-3AD203B41FA5}">
                      <a16:colId xmlns:a16="http://schemas.microsoft.com/office/drawing/2014/main" val="1720620223"/>
                    </a:ext>
                  </a:extLst>
                </a:gridCol>
                <a:gridCol w="1035861">
                  <a:extLst>
                    <a:ext uri="{9D8B030D-6E8A-4147-A177-3AD203B41FA5}">
                      <a16:colId xmlns:a16="http://schemas.microsoft.com/office/drawing/2014/main" val="2791657804"/>
                    </a:ext>
                  </a:extLst>
                </a:gridCol>
                <a:gridCol w="1065180">
                  <a:extLst>
                    <a:ext uri="{9D8B030D-6E8A-4147-A177-3AD203B41FA5}">
                      <a16:colId xmlns:a16="http://schemas.microsoft.com/office/drawing/2014/main" val="2467219314"/>
                    </a:ext>
                  </a:extLst>
                </a:gridCol>
              </a:tblGrid>
              <a:tr h="523819">
                <a:tc>
                  <a:txBody>
                    <a:bodyPr/>
                    <a:lstStyle/>
                    <a:p>
                      <a:pPr algn="ctr"/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CNS</a:t>
                      </a:r>
                    </a:p>
                    <a:p>
                      <a:pPr algn="ctr"/>
                      <a:r>
                        <a:rPr lang="en-US" sz="1300" dirty="0"/>
                        <a:t>DEPRESS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CNS</a:t>
                      </a:r>
                    </a:p>
                    <a:p>
                      <a:pPr algn="ctr"/>
                      <a:r>
                        <a:rPr lang="en-US" sz="1300" dirty="0"/>
                        <a:t>STIM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HALLUC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DISS</a:t>
                      </a:r>
                    </a:p>
                    <a:p>
                      <a:pPr algn="ctr"/>
                      <a:r>
                        <a:rPr lang="en-US" sz="1300" dirty="0"/>
                        <a:t>ANESTHETIC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NARC</a:t>
                      </a:r>
                    </a:p>
                    <a:p>
                      <a:pPr algn="ctr"/>
                      <a:r>
                        <a:rPr lang="en-US" sz="1300" dirty="0"/>
                        <a:t>ANALGESIC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INHALANT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CANNABIS</a:t>
                      </a:r>
                      <a:endParaRPr lang="en-US" sz="1300" dirty="0">
                        <a:solidFill>
                          <a:schemeClr val="bg1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2004479451"/>
                  </a:ext>
                </a:extLst>
              </a:tr>
              <a:tr h="51715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HGN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2789848431"/>
                  </a:ext>
                </a:extLst>
              </a:tr>
              <a:tr h="51715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VGN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4033383654"/>
                  </a:ext>
                </a:extLst>
              </a:tr>
              <a:tr h="51715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LOC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NONE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PRESENT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2290586059"/>
                  </a:ext>
                </a:extLst>
              </a:tr>
              <a:tr h="74163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PUPIL SIZE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DILATED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DILATED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CONSTRICTED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DILATED OR POSSIBLY 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3454806230"/>
                  </a:ext>
                </a:extLst>
              </a:tr>
              <a:tr h="66673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REACTION TO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LIGHT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SLOW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SLOW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LITTLE OR NONE VISIBLE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SLOW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3623021051"/>
                  </a:ext>
                </a:extLst>
              </a:tr>
              <a:tr h="51715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PULSE RATE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DOWN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DOWN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1086931608"/>
                  </a:ext>
                </a:extLst>
              </a:tr>
              <a:tr h="51715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BLOOD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PRESSURE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DOWN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DOWN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UP/DOWN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2974392813"/>
                  </a:ext>
                </a:extLst>
              </a:tr>
              <a:tr h="66673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BODY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TEMPERATURE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DOWN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UP/DOWN/</a:t>
                      </a:r>
                      <a:br>
                        <a:rPr lang="en-US" sz="1100" dirty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3728316156"/>
                  </a:ext>
                </a:extLst>
              </a:tr>
              <a:tr h="64883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accent3"/>
                          </a:solidFill>
                        </a:rPr>
                        <a:t>MUSCLE TONE</a:t>
                      </a:r>
                      <a:endParaRPr lang="en-US" sz="13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FLACCID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RIGID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RIGID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RIGID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FLACCID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 OR FLACCID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accent3"/>
                          </a:solidFill>
                        </a:rPr>
                        <a:t>NORMAL</a:t>
                      </a:r>
                      <a:endParaRPr lang="en-US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 marL="82554" marR="82554" marT="41277" marB="41277" anchor="ctr"/>
                </a:tc>
                <a:extLst>
                  <a:ext uri="{0D108BD9-81ED-4DB2-BD59-A6C34878D82A}">
                    <a16:rowId xmlns:a16="http://schemas.microsoft.com/office/drawing/2014/main" val="145860926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400" b="0" dirty="0"/>
              <a:t>22-</a:t>
            </a:r>
            <a:fld id="{02602D1E-541A-44AB-B63B-5D4258D902A3}" type="slidenum">
              <a:rPr lang="en-US" sz="1400" b="0" smtClean="0"/>
              <a:pPr>
                <a:defRPr/>
              </a:pPr>
              <a:t>7</a:t>
            </a:fld>
            <a:endParaRPr lang="en-US" sz="1400" b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089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rebuchet MS" pitchFamily="34" charset="0"/>
                <a:ea typeface="+mn-ea"/>
                <a:cs typeface="Arial" charset="0"/>
              </a:defRPr>
            </a:lvl9pPr>
          </a:lstStyle>
          <a:p>
            <a:r>
              <a:rPr lang="en-US" sz="1400" b="0" dirty="0">
                <a:latin typeface="Arial Narrow" panose="020B0606020202030204" pitchFamily="34" charset="0"/>
              </a:rPr>
              <a:t>22-</a:t>
            </a:r>
            <a:fld id="{02602D1E-541A-44AB-B63B-5D4258D902A3}" type="slidenum">
              <a:rPr lang="en-US" sz="1400" b="0" smtClean="0">
                <a:latin typeface="Arial Narrow" panose="020B0606020202030204" pitchFamily="34" charset="0"/>
              </a:rPr>
              <a:pPr/>
              <a:t>8</a:t>
            </a:fld>
            <a:endParaRPr lang="en-US" sz="1400" b="0" dirty="0">
              <a:latin typeface="Arial Narrow" panose="020B0606020202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5966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rocky.wehling\Desktop\DEC Program\DRE\PPT\a-DRE_PPT_01 April 2021.pptx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2 - &amp;quot;Drug Recognition Expert&amp;quot;&quot;/&gt;&lt;property id=&quot;20307&quot; value=&quot;537&quot;/&gt;&lt;/object&gt;&lt;object type=&quot;3&quot; unique_id=&quot;178552&quot;&gt;&lt;property id=&quot;20148&quot; value=&quot;5&quot;/&gt;&lt;property id=&quot;20300&quot; value=&quot;Slide 4 - &amp;quot;Housekeeping &amp;quot;&quot;/&gt;&lt;property id=&quot;20307&quot; value=&quot;571&quot;/&gt;&lt;/object&gt;&lt;object type=&quot;3&quot; unique_id=&quot;178555&quot;&gt;&lt;property id=&quot;20148&quot; value=&quot;5&quot;/&gt;&lt;property id=&quot;20300&quot; value=&quot;Slide 7 - &amp;quot;Course Goal&amp;quot;&quot;/&gt;&lt;property id=&quot;20307&quot; value=&quot;540&quot;/&gt;&lt;/object&gt;&lt;object type=&quot;3&quot; unique_id=&quot;178557&quot;&gt;&lt;property id=&quot;20148&quot; value=&quot;5&quot;/&gt;&lt;property id=&quot;20300&quot; value=&quot;Slide 10&quot;/&gt;&lt;property id=&quot;20307&quot; value=&quot;541&quot;/&gt;&lt;/object&gt;&lt;object type=&quot;3&quot; unique_id=&quot;178558&quot;&gt;&lt;property id=&quot;20148&quot; value=&quot;5&quot;/&gt;&lt;property id=&quot;20300&quot; value=&quot;Slide 11&quot;/&gt;&lt;property id=&quot;20307&quot; value=&quot;550&quot;/&gt;&lt;/object&gt;&lt;object type=&quot;3&quot; unique_id=&quot;178559&quot;&gt;&lt;property id=&quot;20148&quot; value=&quot;5&quot;/&gt;&lt;property id=&quot;20300&quot; value=&quot;Slide 13&quot;/&gt;&lt;property id=&quot;20307&quot; value=&quot;543&quot;/&gt;&lt;/object&gt;&lt;object type=&quot;3&quot; unique_id=&quot;178560&quot;&gt;&lt;property id=&quot;20148&quot; value=&quot;5&quot;/&gt;&lt;property id=&quot;20300&quot; value=&quot;Slide 12 - &amp;quot;Washington State (2006)&amp;quot;&quot;/&gt;&lt;property id=&quot;20307&quot; value=&quot;555&quot;/&gt;&lt;/object&gt;&lt;object type=&quot;3&quot; unique_id=&quot;178561&quot;&gt;&lt;property id=&quot;20148&quot; value=&quot;5&quot;/&gt;&lt;property id=&quot;20300&quot; value=&quot;Slide 14 - &amp;quot;Drugged-Driving Incidence&amp;quot;&quot;/&gt;&lt;property id=&quot;20307&quot; value=&quot;551&quot;/&gt;&lt;/object&gt;&lt;object type=&quot;3&quot; unique_id=&quot;178564&quot;&gt;&lt;property id=&quot;20148&quot; value=&quot;5&quot;/&gt;&lt;property id=&quot;20300&quot; value=&quot;Slide 16 - &amp;quot;Classroom Training Goals &amp;quot;&quot;/&gt;&lt;property id=&quot;20307&quot; value=&quot;567&quot;/&gt;&lt;/object&gt;&lt;object type=&quot;3&quot; unique_id=&quot;178566&quot;&gt;&lt;property id=&quot;20148&quot; value=&quot;5&quot;/&gt;&lt;property id=&quot;20300&quot; value=&quot;Slide 17 - &amp;quot;Classroom Training Objectives &amp;quot;&quot;/&gt;&lt;property id=&quot;20307&quot; value=&quot;552&quot;/&gt;&lt;/object&gt;&lt;object type=&quot;3&quot; unique_id=&quot;178567&quot;&gt;&lt;property id=&quot;20148&quot; value=&quot;5&quot;/&gt;&lt;property id=&quot;20300&quot; value=&quot;Slide 18 - &amp;quot;Classroom Training Objectives &amp;quot;&quot;/&gt;&lt;property id=&quot;20307&quot; value=&quot;556&quot;/&gt;&lt;/object&gt;&lt;object type=&quot;3&quot; unique_id=&quot;178569&quot;&gt;&lt;property id=&quot;20148&quot; value=&quot;5&quot;/&gt;&lt;property id=&quot;20300&quot; value=&quot;Slide 19 - &amp;quot;Course Content  &amp;quot;&quot;/&gt;&lt;property id=&quot;20307&quot; value=&quot;558&quot;/&gt;&lt;/object&gt;&lt;object type=&quot;3&quot; unique_id=&quot;178570&quot;&gt;&lt;property id=&quot;20148&quot; value=&quot;5&quot;/&gt;&lt;property id=&quot;20300&quot; value=&quot;Slide 20 - &amp;quot;Course Content&amp;quot;&quot;/&gt;&lt;property id=&quot;20307&quot; value=&quot;569&quot;/&gt;&lt;/object&gt;&lt;object type=&quot;3&quot; unique_id=&quot;178574&quot;&gt;&lt;property id=&quot;20148&quot; value=&quot;5&quot;/&gt;&lt;property id=&quot;20300&quot; value=&quot;Slide 22 - &amp;quot;Participant Manual &amp;quot;&quot;/&gt;&lt;property id=&quot;20307&quot; value=&quot;560&quot;/&gt;&lt;/object&gt;&lt;object type=&quot;3&quot; unique_id=&quot;178575&quot;&gt;&lt;property id=&quot;20148&quot; value=&quot;5&quot;/&gt;&lt;property id=&quot;20300&quot; value=&quot;Slide 23 - &amp;quot;Criteria for Passing &amp;quot;&quot;/&gt;&lt;property id=&quot;20307&quot; value=&quot;561&quot;/&gt;&lt;/object&gt;&lt;object type=&quot;3&quot; unique_id=&quot;178576&quot;&gt;&lt;property id=&quot;20148&quot; value=&quot;5&quot;/&gt;&lt;property id=&quot;20300&quot; value=&quot;Slide 24 - &amp;quot;Glossary of Terms &amp;quot;&quot;/&gt;&lt;property id=&quot;20307&quot; value=&quot;554&quot;/&gt;&lt;/object&gt;&lt;object type=&quot;3&quot; unique_id=&quot;178578&quot;&gt;&lt;property id=&quot;20148&quot; value=&quot;5&quot;/&gt;&lt;property id=&quot;20300&quot; value=&quot;Slide 25 - &amp;quot;QUESTIONS AND PRE-TEST&amp;quot;&quot;/&gt;&lt;property id=&quot;20307&quot; value=&quot;549&quot;/&gt;&lt;/object&gt;&lt;object type=&quot;3&quot; unique_id=&quot;178936&quot;&gt;&lt;property id=&quot;20148&quot; value=&quot;5&quot;/&gt;&lt;property id=&quot;20300&quot; value=&quot;Slide 1&quot;/&gt;&lt;property id=&quot;20307&quot; value=&quot;575&quot;/&gt;&lt;/object&gt;&lt;object type=&quot;3&quot; unique_id=&quot;178937&quot;&gt;&lt;property id=&quot;20148&quot; value=&quot;5&quot;/&gt;&lt;property id=&quot;20300&quot; value=&quot;Slide 3 - &amp;quot;Learning Objectives&amp;quot;&quot;/&gt;&lt;property id=&quot;20307&quot; value=&quot;584&quot;/&gt;&lt;/object&gt;&lt;object type=&quot;3&quot; unique_id=&quot;178938&quot;&gt;&lt;property id=&quot;20148&quot; value=&quot;5&quot;/&gt;&lt;property id=&quot;20300&quot; value=&quot;Slide 5 - &amp;quot;Participant Introductions &amp;quot;&quot;/&gt;&lt;property id=&quot;20307&quot; value=&quot;585&quot;/&gt;&lt;/object&gt;&lt;object type=&quot;3&quot; unique_id=&quot;178939&quot;&gt;&lt;property id=&quot;20148&quot; value=&quot;5&quot;/&gt;&lt;property id=&quot;20300&quot; value=&quot;Slide 6 - &amp;quot;Drug Recognition Expert (DRE) Certification Phases&amp;quot;&quot;/&gt;&lt;property id=&quot;20307&quot; value=&quot;576&quot;/&gt;&lt;/object&gt;&lt;object type=&quot;3&quot; unique_id=&quot;178940&quot;&gt;&lt;property id=&quot;20148&quot; value=&quot;5&quot;/&gt;&lt;property id=&quot;20300&quot; value=&quot;Slide 8&quot;/&gt;&lt;property id=&quot;20307&quot; value=&quot;583&quot;/&gt;&lt;/object&gt;&lt;object type=&quot;3&quot; unique_id=&quot;178941&quot;&gt;&lt;property id=&quot;20148&quot; value=&quot;5&quot;/&gt;&lt;property id=&quot;20300&quot; value=&quot;Slide 9 - &amp;quot;Incidence of  Drug-Impaired Driving&amp;quot;&quot;/&gt;&lt;property id=&quot;20307&quot; value=&quot;579&quot;/&gt;&lt;/object&gt;&lt;object type=&quot;3&quot; unique_id=&quot;178942&quot;&gt;&lt;property id=&quot;20148&quot; value=&quot;5&quot;/&gt;&lt;property id=&quot;20300&quot; value=&quot;Slide 15 - &amp;quot;DEC Program &amp;quot;&quot;/&gt;&lt;property id=&quot;20307&quot; value=&quot;580&quot;/&gt;&lt;/object&gt;&lt;object type=&quot;3&quot; unique_id=&quot;178943&quot;&gt;&lt;property id=&quot;20148&quot; value=&quot;5&quot;/&gt;&lt;property id=&quot;20300&quot; value=&quot;Slide 21 - &amp;quot;Course Activities &amp;quot;&quot;/&gt;&lt;property id=&quot;20307&quot; value=&quot;581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DESIGN_ID_3_DEFAULT DESIGN" val="RrY0lBzj"/>
  <p:tag name="SECTOMILLISECCONVERTED" val="1"/>
  <p:tag name="ARTICULATE_DESIGN_ID_DRE" val="9XyLxvjb"/>
  <p:tag name="ARTICULATE_SLIDE_COUNT" val="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RE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000000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DRE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E" id="{8CC4B0B3-5163-4679-B833-3280A1D51F42}" vid="{201E2C93-1949-41FB-9CC4-DE76C7BC56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DCCF0BBFCB640886DBD6AA5C4DF7C" ma:contentTypeVersion="20" ma:contentTypeDescription="Create a new document." ma:contentTypeScope="" ma:versionID="c48114ac0c51b36d66285bf2f6f44c61">
  <xsd:schema xmlns:xsd="http://www.w3.org/2001/XMLSchema" xmlns:xs="http://www.w3.org/2001/XMLSchema" xmlns:p="http://schemas.microsoft.com/office/2006/metadata/properties" xmlns:ns1="http://schemas.microsoft.com/sharepoint/v3" xmlns:ns2="d1f51b4b-47f1-4e3b-a064-a1e52dfcf961" xmlns:ns3="bb67591a-a4e0-4be5-8606-6b03c887204c" targetNamespace="http://schemas.microsoft.com/office/2006/metadata/properties" ma:root="true" ma:fieldsID="5d29e4caccaf2cf77bae175b74f9e921" ns1:_="" ns2:_="" ns3:_="">
    <xsd:import namespace="http://schemas.microsoft.com/sharepoint/v3"/>
    <xsd:import namespace="d1f51b4b-47f1-4e3b-a064-a1e52dfcf961"/>
    <xsd:import namespace="bb67591a-a4e0-4be5-8606-6b03c88720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51b4b-47f1-4e3b-a064-a1e52dfcf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fb2d66a-8a76-45f0-bdd8-73588bd3e2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7591a-a4e0-4be5-8606-6b03c887204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05b25a2b-8c2b-4d04-9457-f84f85fcc237}" ma:internalName="TaxCatchAll" ma:showField="CatchAllData" ma:web="bb67591a-a4e0-4be5-8606-6b03c88720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1f51b4b-47f1-4e3b-a064-a1e52dfcf961">
      <Terms xmlns="http://schemas.microsoft.com/office/infopath/2007/PartnerControls"/>
    </lcf76f155ced4ddcb4097134ff3c332f>
    <_Flow_SignoffStatus xmlns="d1f51b4b-47f1-4e3b-a064-a1e52dfcf961" xsi:nil="true"/>
    <TaxCatchAll xmlns="bb67591a-a4e0-4be5-8606-6b03c887204c" xsi:nil="true"/>
  </documentManagement>
</p:properties>
</file>

<file path=customXml/itemProps1.xml><?xml version="1.0" encoding="utf-8"?>
<ds:datastoreItem xmlns:ds="http://schemas.openxmlformats.org/officeDocument/2006/customXml" ds:itemID="{C6AF62F6-51E6-4705-BAEA-73C2FECAFD98}"/>
</file>

<file path=customXml/itemProps2.xml><?xml version="1.0" encoding="utf-8"?>
<ds:datastoreItem xmlns:ds="http://schemas.openxmlformats.org/officeDocument/2006/customXml" ds:itemID="{9D8692BC-F4E5-4723-BDAE-645D2F32A04C}"/>
</file>

<file path=customXml/itemProps3.xml><?xml version="1.0" encoding="utf-8"?>
<ds:datastoreItem xmlns:ds="http://schemas.openxmlformats.org/officeDocument/2006/customXml" ds:itemID="{246F25CE-771C-4417-809F-A222FFF5A5C0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41836</TotalTime>
  <Words>365</Words>
  <Application>Microsoft Macintosh PowerPoint</Application>
  <PresentationFormat>On-screen Show (4:3)</PresentationFormat>
  <Paragraphs>183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Trebuchet MS</vt:lpstr>
      <vt:lpstr>Wingdings 2</vt:lpstr>
      <vt:lpstr>DRE</vt:lpstr>
      <vt:lpstr>PowerPoint Presentation</vt:lpstr>
      <vt:lpstr>Learning Objectives</vt:lpstr>
      <vt:lpstr>Major Indicators of  Drug Impairment</vt:lpstr>
      <vt:lpstr> Eye Signs </vt:lpstr>
      <vt:lpstr> Vital Signs </vt:lpstr>
      <vt:lpstr> Muscle Tone </vt:lpstr>
      <vt:lpstr>PowerPoint Presentation</vt:lpstr>
      <vt:lpstr>Questions?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rocky.wehling@dot.gov</dc:creator>
  <cp:lastModifiedBy>Kyle Clark</cp:lastModifiedBy>
  <cp:revision>981</cp:revision>
  <cp:lastPrinted>2013-11-20T14:46:01Z</cp:lastPrinted>
  <dcterms:created xsi:type="dcterms:W3CDTF">2005-12-09T17:41:03Z</dcterms:created>
  <dcterms:modified xsi:type="dcterms:W3CDTF">2023-01-26T18:19:36Z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EDD9F51A-9A8A-4D41-9E98-1210D29BB359</vt:lpwstr>
  </property>
  <property fmtid="{D5CDD505-2E9C-101B-9397-08002B2CF9AE}" pid="3" name="ArticulatePath">
    <vt:lpwstr>DRE_PPT_01 January 2020</vt:lpwstr>
  </property>
  <property fmtid="{D5CDD505-2E9C-101B-9397-08002B2CF9AE}" pid="4" name="ContentTypeId">
    <vt:lpwstr>0x010100A31DCCF0BBFCB640886DBD6AA5C4DF7C</vt:lpwstr>
  </property>
</Properties>
</file>